
<file path=[Content_Types].xml><?xml version="1.0" encoding="utf-8"?>
<Types xmlns="http://schemas.openxmlformats.org/package/2006/content-types">
  <Default Extension="jpeg" ContentType="image/jpeg"/>
  <Default Extension="jpg" ContentType="image/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2" r:id="rId4"/>
    <p:sldId id="258" r:id="rId5"/>
    <p:sldId id="259" r:id="rId6"/>
    <p:sldId id="260" r:id="rId7"/>
    <p:sldId id="268" r:id="rId8"/>
    <p:sldId id="261" r:id="rId9"/>
    <p:sldId id="262" r:id="rId10"/>
    <p:sldId id="263" r:id="rId11"/>
    <p:sldId id="264" r:id="rId12"/>
    <p:sldId id="265" r:id="rId13"/>
    <p:sldId id="266" r:id="rId14"/>
    <p:sldId id="267" r:id="rId15"/>
    <p:sldId id="269" r:id="rId16"/>
    <p:sldId id="273"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uss-theurgy.com/w/index.php?title=Starfle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memory-gamma.fandom.com/wiki/Runabout" TargetMode="External"/><Relationship Id="rId3" Type="http://schemas.openxmlformats.org/officeDocument/2006/relationships/hyperlink" Target="https://memory-gamma.fandom.com/wiki/Squadron" TargetMode="External"/><Relationship Id="rId7" Type="http://schemas.openxmlformats.org/officeDocument/2006/relationships/hyperlink" Target="https://memory-gamma.fandom.com/wiki/Attack_squadron" TargetMode="External"/><Relationship Id="rId2" Type="http://schemas.openxmlformats.org/officeDocument/2006/relationships/hyperlink" Target="https://memory-gamma.fandom.com/wiki/Starfleet_Starfighter_Corps" TargetMode="External"/><Relationship Id="rId1" Type="http://schemas.openxmlformats.org/officeDocument/2006/relationships/slideLayout" Target="../slideLayouts/slideLayout2.xml"/><Relationship Id="rId6" Type="http://schemas.openxmlformats.org/officeDocument/2006/relationships/hyperlink" Target="https://memory-gamma.fandom.com/wiki/Interceptor_squadron" TargetMode="External"/><Relationship Id="rId5" Type="http://schemas.openxmlformats.org/officeDocument/2006/relationships/hyperlink" Target="https://memory-gamma.fandom.com/wiki/Reconnaissance_squadron" TargetMode="External"/><Relationship Id="rId4" Type="http://schemas.openxmlformats.org/officeDocument/2006/relationships/hyperlink" Target="https://memory-gamma.fandom.com/wiki/Starfighter_squadron"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stexpanded.fandom.com/wiki/1970s" TargetMode="External"/><Relationship Id="rId3" Type="http://schemas.openxmlformats.org/officeDocument/2006/relationships/hyperlink" Target="https://stexpanded.fandom.com/wiki/1940s" TargetMode="External"/><Relationship Id="rId7" Type="http://schemas.openxmlformats.org/officeDocument/2006/relationships/hyperlink" Target="http://en.wikipedia.org/wiki/Aircraft_Carrier" TargetMode="External"/><Relationship Id="rId2" Type="http://schemas.openxmlformats.org/officeDocument/2006/relationships/hyperlink" Target="https://stexpanded.fandom.com/wiki/United_States_armed_forces" TargetMode="External"/><Relationship Id="rId1" Type="http://schemas.openxmlformats.org/officeDocument/2006/relationships/slideLayout" Target="../slideLayouts/slideLayout2.xml"/><Relationship Id="rId6" Type="http://schemas.openxmlformats.org/officeDocument/2006/relationships/hyperlink" Target="http://en.wikipedia.org/wiki/Billet" TargetMode="External"/><Relationship Id="rId5" Type="http://schemas.openxmlformats.org/officeDocument/2006/relationships/hyperlink" Target="https://stexpanded.fandom.com/wiki/Captain" TargetMode="External"/><Relationship Id="rId10" Type="http://schemas.openxmlformats.org/officeDocument/2006/relationships/hyperlink" Target="https://stexpanded.fandom.com/wiki/Flag_officer" TargetMode="External"/><Relationship Id="rId4" Type="http://schemas.openxmlformats.org/officeDocument/2006/relationships/hyperlink" Target="https://stexpanded.fandom.com/wiki/Earth" TargetMode="External"/><Relationship Id="rId9" Type="http://schemas.openxmlformats.org/officeDocument/2006/relationships/hyperlink" Target="https://stexpanded.fandom.com/wiki/Commanding_offic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expanded.fandom.com/wiki/22nd_century" TargetMode="External"/><Relationship Id="rId7" Type="http://schemas.openxmlformats.org/officeDocument/2006/relationships/hyperlink" Target="https://stexpanded.fandom.com/wiki/Starfleet" TargetMode="External"/><Relationship Id="rId2" Type="http://schemas.openxmlformats.org/officeDocument/2006/relationships/hyperlink" Target="https://stexpanded.fandom.com/wiki/21st_century" TargetMode="External"/><Relationship Id="rId1" Type="http://schemas.openxmlformats.org/officeDocument/2006/relationships/slideLayout" Target="../slideLayouts/slideLayout2.xml"/><Relationship Id="rId6" Type="http://schemas.openxmlformats.org/officeDocument/2006/relationships/hyperlink" Target="https://stexpanded.fandom.com/wiki/Shuttlepod" TargetMode="External"/><Relationship Id="rId5" Type="http://schemas.openxmlformats.org/officeDocument/2006/relationships/hyperlink" Target="https://stexpanded.fandom.com/wiki/Earth-Romulan_War" TargetMode="External"/><Relationship Id="rId4" Type="http://schemas.openxmlformats.org/officeDocument/2006/relationships/hyperlink" Target="https://stexpanded.fandom.com/wiki/Yorktown_clas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texpanded.fandom.com/wiki/Starfleet_Fighter_Command" TargetMode="External"/><Relationship Id="rId7" Type="http://schemas.openxmlformats.org/officeDocument/2006/relationships/hyperlink" Target="https://stexpanded.fandom.com/wiki/Commanding_officer" TargetMode="External"/><Relationship Id="rId2" Type="http://schemas.openxmlformats.org/officeDocument/2006/relationships/hyperlink" Target="https://stexpanded.fandom.com/wiki/2380s" TargetMode="External"/><Relationship Id="rId1" Type="http://schemas.openxmlformats.org/officeDocument/2006/relationships/slideLayout" Target="../slideLayouts/slideLayout2.xml"/><Relationship Id="rId6" Type="http://schemas.openxmlformats.org/officeDocument/2006/relationships/hyperlink" Target="https://stexpanded.fandom.com/wiki/First_officer" TargetMode="External"/><Relationship Id="rId5" Type="http://schemas.openxmlformats.org/officeDocument/2006/relationships/hyperlink" Target="https://stexpanded.fandom.com/wiki/Starfleet_Command" TargetMode="External"/><Relationship Id="rId4" Type="http://schemas.openxmlformats.org/officeDocument/2006/relationships/hyperlink" Target="https://stexpanded.fandom.com/wiki/238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BCC1-B02B-69B0-4D59-459E3389BEC4}"/>
              </a:ext>
            </a:extLst>
          </p:cNvPr>
          <p:cNvSpPr>
            <a:spLocks noGrp="1"/>
          </p:cNvSpPr>
          <p:nvPr>
            <p:ph type="ctrTitle"/>
          </p:nvPr>
        </p:nvSpPr>
        <p:spPr>
          <a:xfrm>
            <a:off x="3479799" y="3424896"/>
            <a:ext cx="7197726" cy="1341837"/>
          </a:xfrm>
        </p:spPr>
        <p:txBody>
          <a:bodyPr>
            <a:noAutofit/>
          </a:bodyPr>
          <a:lstStyle/>
          <a:p>
            <a:pPr algn="ctr"/>
            <a:r>
              <a:rPr lang="en-US" sz="4000" b="0" i="0" dirty="0">
                <a:solidFill>
                  <a:srgbClr val="DBDEE1"/>
                </a:solidFill>
                <a:effectLst/>
                <a:latin typeface="gg sans"/>
              </a:rPr>
              <a:t>Roleplaying in an Air Group: CAGs and Fighter Jocks</a:t>
            </a:r>
            <a:endParaRPr lang="en-US" sz="4000" dirty="0"/>
          </a:p>
        </p:txBody>
      </p:sp>
      <p:sp>
        <p:nvSpPr>
          <p:cNvPr id="3" name="Subtitle 2">
            <a:extLst>
              <a:ext uri="{FF2B5EF4-FFF2-40B4-BE49-F238E27FC236}">
                <a16:creationId xmlns:a16="http://schemas.microsoft.com/office/drawing/2014/main" id="{1D9AF9A2-9A85-9520-BAA6-D8733CA52455}"/>
              </a:ext>
            </a:extLst>
          </p:cNvPr>
          <p:cNvSpPr>
            <a:spLocks noGrp="1"/>
          </p:cNvSpPr>
          <p:nvPr>
            <p:ph type="subTitle" idx="1"/>
          </p:nvPr>
        </p:nvSpPr>
        <p:spPr>
          <a:xfrm>
            <a:off x="3962399" y="5338103"/>
            <a:ext cx="6206068" cy="1105294"/>
          </a:xfrm>
        </p:spPr>
        <p:txBody>
          <a:bodyPr/>
          <a:lstStyle/>
          <a:p>
            <a:pPr algn="ctr"/>
            <a:r>
              <a:rPr lang="en-US" dirty="0"/>
              <a:t>How to write and play Starfleet Aerospace personnel</a:t>
            </a:r>
          </a:p>
        </p:txBody>
      </p:sp>
      <p:pic>
        <p:nvPicPr>
          <p:cNvPr id="5" name="Picture 4">
            <a:extLst>
              <a:ext uri="{FF2B5EF4-FFF2-40B4-BE49-F238E27FC236}">
                <a16:creationId xmlns:a16="http://schemas.microsoft.com/office/drawing/2014/main" id="{6F6C42DA-87C0-3148-9833-61A1098364B9}"/>
              </a:ext>
            </a:extLst>
          </p:cNvPr>
          <p:cNvPicPr>
            <a:picLocks noChangeAspect="1"/>
          </p:cNvPicPr>
          <p:nvPr/>
        </p:nvPicPr>
        <p:blipFill>
          <a:blip r:embed="rId2"/>
          <a:stretch>
            <a:fillRect/>
          </a:stretch>
        </p:blipFill>
        <p:spPr>
          <a:xfrm>
            <a:off x="9270882" y="393567"/>
            <a:ext cx="1829036" cy="2057665"/>
          </a:xfrm>
          <a:prstGeom prst="rect">
            <a:avLst/>
          </a:prstGeom>
        </p:spPr>
      </p:pic>
      <p:pic>
        <p:nvPicPr>
          <p:cNvPr id="7" name="Picture 6">
            <a:extLst>
              <a:ext uri="{FF2B5EF4-FFF2-40B4-BE49-F238E27FC236}">
                <a16:creationId xmlns:a16="http://schemas.microsoft.com/office/drawing/2014/main" id="{240EE826-1F86-FA2A-7968-4734DE7B11C8}"/>
              </a:ext>
            </a:extLst>
          </p:cNvPr>
          <p:cNvPicPr>
            <a:picLocks noChangeAspect="1"/>
          </p:cNvPicPr>
          <p:nvPr/>
        </p:nvPicPr>
        <p:blipFill>
          <a:blip r:embed="rId3"/>
          <a:stretch>
            <a:fillRect/>
          </a:stretch>
        </p:blipFill>
        <p:spPr>
          <a:xfrm>
            <a:off x="5643033" y="376899"/>
            <a:ext cx="3289300" cy="2074333"/>
          </a:xfrm>
          <a:prstGeom prst="rect">
            <a:avLst/>
          </a:prstGeom>
        </p:spPr>
      </p:pic>
      <p:pic>
        <p:nvPicPr>
          <p:cNvPr id="9" name="Picture 8">
            <a:extLst>
              <a:ext uri="{FF2B5EF4-FFF2-40B4-BE49-F238E27FC236}">
                <a16:creationId xmlns:a16="http://schemas.microsoft.com/office/drawing/2014/main" id="{14777658-74BA-B48B-98B1-83AC659CC7F8}"/>
              </a:ext>
            </a:extLst>
          </p:cNvPr>
          <p:cNvPicPr>
            <a:picLocks noChangeAspect="1"/>
          </p:cNvPicPr>
          <p:nvPr/>
        </p:nvPicPr>
        <p:blipFill>
          <a:blip r:embed="rId4"/>
          <a:stretch>
            <a:fillRect/>
          </a:stretch>
        </p:blipFill>
        <p:spPr>
          <a:xfrm>
            <a:off x="2546267" y="397934"/>
            <a:ext cx="2832263" cy="2074334"/>
          </a:xfrm>
          <a:prstGeom prst="rect">
            <a:avLst/>
          </a:prstGeom>
        </p:spPr>
      </p:pic>
    </p:spTree>
    <p:extLst>
      <p:ext uri="{BB962C8B-B14F-4D97-AF65-F5344CB8AC3E}">
        <p14:creationId xmlns:p14="http://schemas.microsoft.com/office/powerpoint/2010/main" val="236687672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99878-F30E-4B7C-0F93-2645068EF932}"/>
              </a:ext>
            </a:extLst>
          </p:cNvPr>
          <p:cNvSpPr>
            <a:spLocks noGrp="1"/>
          </p:cNvSpPr>
          <p:nvPr>
            <p:ph type="title"/>
          </p:nvPr>
        </p:nvSpPr>
        <p:spPr/>
        <p:txBody>
          <a:bodyPr/>
          <a:lstStyle/>
          <a:p>
            <a:r>
              <a:rPr lang="en-US" dirty="0"/>
              <a:t>CAG needs to be played as a senior officer, and usually answers directly to the Captain</a:t>
            </a:r>
          </a:p>
        </p:txBody>
      </p:sp>
      <p:sp>
        <p:nvSpPr>
          <p:cNvPr id="5" name="Content Placeholder 4">
            <a:extLst>
              <a:ext uri="{FF2B5EF4-FFF2-40B4-BE49-F238E27FC236}">
                <a16:creationId xmlns:a16="http://schemas.microsoft.com/office/drawing/2014/main" id="{9C127324-DC03-B74F-22E8-00087E019DE8}"/>
              </a:ext>
            </a:extLst>
          </p:cNvPr>
          <p:cNvSpPr>
            <a:spLocks noGrp="1"/>
          </p:cNvSpPr>
          <p:nvPr>
            <p:ph sz="half" idx="1"/>
          </p:nvPr>
        </p:nvSpPr>
        <p:spPr/>
        <p:txBody>
          <a:bodyPr/>
          <a:lstStyle/>
          <a:p>
            <a:r>
              <a:rPr lang="en-US" dirty="0"/>
              <a:t>Most commanders are disciplined, no-nonsense officers with excellent organizational skills who know the pilots under their command. They know their strengths, weaknesses, and personalities.  They also know how to get the best out of their pilots.</a:t>
            </a:r>
          </a:p>
        </p:txBody>
      </p:sp>
      <p:sp>
        <p:nvSpPr>
          <p:cNvPr id="6" name="Content Placeholder 5">
            <a:extLst>
              <a:ext uri="{FF2B5EF4-FFF2-40B4-BE49-F238E27FC236}">
                <a16:creationId xmlns:a16="http://schemas.microsoft.com/office/drawing/2014/main" id="{91CCDB8C-BE53-F260-6544-45079665D1E4}"/>
              </a:ext>
            </a:extLst>
          </p:cNvPr>
          <p:cNvSpPr>
            <a:spLocks noGrp="1"/>
          </p:cNvSpPr>
          <p:nvPr>
            <p:ph sz="half" idx="2"/>
          </p:nvPr>
        </p:nvSpPr>
        <p:spPr/>
        <p:txBody>
          <a:bodyPr/>
          <a:lstStyle/>
          <a:p>
            <a:r>
              <a:rPr lang="en-US" dirty="0"/>
              <a:t>CAG can still fly with their Air group, but only under extraordinary situations. They are still qualified pilots, and also oversee the continued training of the pilots under their command.</a:t>
            </a:r>
          </a:p>
          <a:p>
            <a:r>
              <a:rPr lang="en-US" dirty="0"/>
              <a:t>Under no circumstances will the CAG ever countermand the orders of the Captain, even if they are of equivalent rank. The Captain must also have confidence in the CAG, and trust their judgement when it comes to Air Group operations and staffing.</a:t>
            </a:r>
          </a:p>
        </p:txBody>
      </p:sp>
    </p:spTree>
    <p:extLst>
      <p:ext uri="{BB962C8B-B14F-4D97-AF65-F5344CB8AC3E}">
        <p14:creationId xmlns:p14="http://schemas.microsoft.com/office/powerpoint/2010/main" val="183446407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7D4830-8AE2-79D6-E3CD-53270BC398B2}"/>
              </a:ext>
            </a:extLst>
          </p:cNvPr>
          <p:cNvSpPr>
            <a:spLocks noGrp="1"/>
          </p:cNvSpPr>
          <p:nvPr>
            <p:ph type="title"/>
          </p:nvPr>
        </p:nvSpPr>
        <p:spPr/>
        <p:txBody>
          <a:bodyPr/>
          <a:lstStyle/>
          <a:p>
            <a:pPr algn="ctr"/>
            <a:r>
              <a:rPr lang="en-US" dirty="0"/>
              <a:t>Now let’s talk about pilots</a:t>
            </a:r>
          </a:p>
        </p:txBody>
      </p:sp>
      <p:sp>
        <p:nvSpPr>
          <p:cNvPr id="6" name="Content Placeholder 5">
            <a:extLst>
              <a:ext uri="{FF2B5EF4-FFF2-40B4-BE49-F238E27FC236}">
                <a16:creationId xmlns:a16="http://schemas.microsoft.com/office/drawing/2014/main" id="{159A584E-1C8E-E71B-1C3D-A6BFDE74F23C}"/>
              </a:ext>
            </a:extLst>
          </p:cNvPr>
          <p:cNvSpPr>
            <a:spLocks noGrp="1"/>
          </p:cNvSpPr>
          <p:nvPr>
            <p:ph idx="1"/>
          </p:nvPr>
        </p:nvSpPr>
        <p:spPr/>
        <p:txBody>
          <a:bodyPr>
            <a:normAutofit fontScale="92500" lnSpcReduction="10000"/>
          </a:bodyPr>
          <a:lstStyle/>
          <a:p>
            <a:r>
              <a:rPr lang="en-US" dirty="0"/>
              <a:t>A Starfleet Fighter pilot is defined by a certain amount of self-confidence and self-respect for their own skills in regards to their training. Some pilots might have been mice outside of the cockpit, but because of training or inner strength, they turn into formidable piloting machines once they get into their fighters. The ones that withered under battle pressure were weeded out early in Tactical CONN Academy, Starfleet’s version of “Top Gun” </a:t>
            </a:r>
          </a:p>
          <a:p>
            <a:r>
              <a:rPr lang="en-US" dirty="0"/>
              <a:t>There is also the great trust they have in their fellow pilots; a 'pack' mentality that kicks in. On duty - especially in combat situations - more than half of their fighting ability comes from the support provided by their Squadron. Off duty, there was a certain appreciation for the essence of life itself; a certain flare of enjoying life with more color and enthusiasm than their fellow </a:t>
            </a:r>
            <a:r>
              <a:rPr lang="en-US" dirty="0">
                <a:hlinkClick r:id="rId2" tooltip="Starfleet"/>
              </a:rPr>
              <a:t>Starfleet</a:t>
            </a:r>
            <a:r>
              <a:rPr lang="en-US" dirty="0"/>
              <a:t> officers might display. Day in and day out they go out there and willingly throw themselves in front of bullets. </a:t>
            </a:r>
          </a:p>
          <a:p>
            <a:r>
              <a:rPr lang="en-US" dirty="0"/>
              <a:t>Fighter pilots court death and face losing friends every day, so there is a constant state of heightened adrenaline, and thus a greater appreciation for life. Their pack mentality generates some off duty tendencies as well, like wearing matching flight jackets, necklaces, or hoodies that bolster their team spirit. </a:t>
            </a:r>
          </a:p>
          <a:p>
            <a:endParaRPr lang="en-US" dirty="0"/>
          </a:p>
        </p:txBody>
      </p:sp>
    </p:spTree>
    <p:extLst>
      <p:ext uri="{BB962C8B-B14F-4D97-AF65-F5344CB8AC3E}">
        <p14:creationId xmlns:p14="http://schemas.microsoft.com/office/powerpoint/2010/main" val="1121088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718C-EBB6-6A96-0296-955812AE013D}"/>
              </a:ext>
            </a:extLst>
          </p:cNvPr>
          <p:cNvSpPr>
            <a:spLocks noGrp="1"/>
          </p:cNvSpPr>
          <p:nvPr>
            <p:ph type="title"/>
          </p:nvPr>
        </p:nvSpPr>
        <p:spPr/>
        <p:txBody>
          <a:bodyPr/>
          <a:lstStyle/>
          <a:p>
            <a:r>
              <a:rPr lang="en-US" dirty="0"/>
              <a:t>Common pilot Terminology</a:t>
            </a:r>
          </a:p>
        </p:txBody>
      </p:sp>
      <p:sp>
        <p:nvSpPr>
          <p:cNvPr id="3" name="Content Placeholder 2">
            <a:extLst>
              <a:ext uri="{FF2B5EF4-FFF2-40B4-BE49-F238E27FC236}">
                <a16:creationId xmlns:a16="http://schemas.microsoft.com/office/drawing/2014/main" id="{28A83187-54E9-ABF7-8730-09AAFF740F8A}"/>
              </a:ext>
            </a:extLst>
          </p:cNvPr>
          <p:cNvSpPr>
            <a:spLocks noGrp="1"/>
          </p:cNvSpPr>
          <p:nvPr>
            <p:ph idx="1"/>
          </p:nvPr>
        </p:nvSpPr>
        <p:spPr/>
        <p:txBody>
          <a:bodyPr/>
          <a:lstStyle/>
          <a:p>
            <a:r>
              <a:rPr lang="en-US" b="1" dirty="0"/>
              <a:t>Combat Geometry</a:t>
            </a:r>
          </a:p>
          <a:p>
            <a:pPr>
              <a:buFont typeface="Arial" panose="020B0604020202020204" pitchFamily="34" charset="0"/>
              <a:buChar char="•"/>
            </a:pPr>
            <a:r>
              <a:rPr lang="en-US" dirty="0"/>
              <a:t>Angle Off - The difference between your heading and the ship you wished to attack in degrees</a:t>
            </a:r>
          </a:p>
          <a:p>
            <a:pPr>
              <a:buFont typeface="Arial" panose="020B0604020202020204" pitchFamily="34" charset="0"/>
              <a:buChar char="•"/>
            </a:pPr>
            <a:r>
              <a:rPr lang="en-US" dirty="0"/>
              <a:t>Angle off Tail (AoT) - The angle between your flight path and the flight path of the ship you wished to attack</a:t>
            </a:r>
          </a:p>
          <a:p>
            <a:pPr>
              <a:buFont typeface="Arial" panose="020B0604020202020204" pitchFamily="34" charset="0"/>
              <a:buChar char="•"/>
            </a:pPr>
            <a:r>
              <a:rPr lang="en-US" dirty="0"/>
              <a:t>Aspect Angle - The number of degrees between the tail of the other ship and your ship</a:t>
            </a:r>
          </a:p>
          <a:p>
            <a:pPr>
              <a:buFont typeface="Arial" panose="020B0604020202020204" pitchFamily="34" charset="0"/>
              <a:buChar char="•"/>
            </a:pPr>
            <a:r>
              <a:rPr lang="en-US" dirty="0"/>
              <a:t>Range - The distance between your ship and the target ship</a:t>
            </a:r>
          </a:p>
          <a:p>
            <a:endParaRPr lang="en-US" dirty="0"/>
          </a:p>
        </p:txBody>
      </p:sp>
    </p:spTree>
    <p:extLst>
      <p:ext uri="{BB962C8B-B14F-4D97-AF65-F5344CB8AC3E}">
        <p14:creationId xmlns:p14="http://schemas.microsoft.com/office/powerpoint/2010/main" val="418836951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718C-EBB6-6A96-0296-955812AE013D}"/>
              </a:ext>
            </a:extLst>
          </p:cNvPr>
          <p:cNvSpPr>
            <a:spLocks noGrp="1"/>
          </p:cNvSpPr>
          <p:nvPr>
            <p:ph type="title"/>
          </p:nvPr>
        </p:nvSpPr>
        <p:spPr/>
        <p:txBody>
          <a:bodyPr/>
          <a:lstStyle/>
          <a:p>
            <a:r>
              <a:rPr lang="en-US" dirty="0"/>
              <a:t>Common pilot Terminology</a:t>
            </a:r>
          </a:p>
        </p:txBody>
      </p:sp>
      <p:sp>
        <p:nvSpPr>
          <p:cNvPr id="3" name="Content Placeholder 2">
            <a:extLst>
              <a:ext uri="{FF2B5EF4-FFF2-40B4-BE49-F238E27FC236}">
                <a16:creationId xmlns:a16="http://schemas.microsoft.com/office/drawing/2014/main" id="{28A83187-54E9-ABF7-8730-09AAFF740F8A}"/>
              </a:ext>
            </a:extLst>
          </p:cNvPr>
          <p:cNvSpPr>
            <a:spLocks noGrp="1"/>
          </p:cNvSpPr>
          <p:nvPr>
            <p:ph idx="1"/>
          </p:nvPr>
        </p:nvSpPr>
        <p:spPr/>
        <p:txBody>
          <a:bodyPr/>
          <a:lstStyle/>
          <a:p>
            <a:r>
              <a:rPr lang="en-US" b="1" dirty="0"/>
              <a:t>Attack Terms</a:t>
            </a:r>
          </a:p>
          <a:p>
            <a:pPr>
              <a:buFont typeface="Arial" panose="020B0604020202020204" pitchFamily="34" charset="0"/>
              <a:buChar char="•"/>
            </a:pPr>
            <a:r>
              <a:rPr lang="en-US" dirty="0"/>
              <a:t>Closure Rate - The speed of your ship relative to the speed of the target ship.</a:t>
            </a:r>
          </a:p>
          <a:p>
            <a:pPr>
              <a:buFont typeface="Arial" panose="020B0604020202020204" pitchFamily="34" charset="0"/>
              <a:buChar char="•"/>
            </a:pPr>
            <a:r>
              <a:rPr lang="en-US" dirty="0"/>
              <a:t>Cone of vulnerability - The area of space that put you in range of your enemy's weapons. The only cone worse than the "Cone of Silence".</a:t>
            </a:r>
          </a:p>
          <a:p>
            <a:pPr>
              <a:buFont typeface="Arial" panose="020B0604020202020204" pitchFamily="34" charset="0"/>
              <a:buChar char="•"/>
            </a:pPr>
            <a:r>
              <a:rPr lang="en-US" dirty="0"/>
              <a:t>Corner speed - The speed at which a fighter/vessel could achieve its best turn radius</a:t>
            </a:r>
          </a:p>
          <a:p>
            <a:pPr>
              <a:buFont typeface="Arial" panose="020B0604020202020204" pitchFamily="34" charset="0"/>
              <a:buChar char="•"/>
            </a:pPr>
            <a:r>
              <a:rPr lang="en-US" dirty="0"/>
              <a:t>Turn rate/ Turn radius - The number of degrees a fighter/vessel could pivot per second.</a:t>
            </a:r>
          </a:p>
          <a:p>
            <a:pPr>
              <a:buFont typeface="Arial" panose="020B0604020202020204" pitchFamily="34" charset="0"/>
              <a:buChar char="•"/>
            </a:pPr>
            <a:r>
              <a:rPr lang="en-US" dirty="0"/>
              <a:t>Weapons Envelope - The area in which a weapon was effective. It was specific to the weapon and included maximum and minimum range.</a:t>
            </a:r>
          </a:p>
          <a:p>
            <a:endParaRPr lang="en-US" dirty="0"/>
          </a:p>
        </p:txBody>
      </p:sp>
    </p:spTree>
    <p:extLst>
      <p:ext uri="{BB962C8B-B14F-4D97-AF65-F5344CB8AC3E}">
        <p14:creationId xmlns:p14="http://schemas.microsoft.com/office/powerpoint/2010/main" val="328401283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718C-EBB6-6A96-0296-955812AE013D}"/>
              </a:ext>
            </a:extLst>
          </p:cNvPr>
          <p:cNvSpPr>
            <a:spLocks noGrp="1"/>
          </p:cNvSpPr>
          <p:nvPr>
            <p:ph type="title"/>
          </p:nvPr>
        </p:nvSpPr>
        <p:spPr/>
        <p:txBody>
          <a:bodyPr/>
          <a:lstStyle/>
          <a:p>
            <a:r>
              <a:rPr lang="en-US" dirty="0"/>
              <a:t>Pilot Chatter</a:t>
            </a:r>
          </a:p>
        </p:txBody>
      </p:sp>
      <p:sp>
        <p:nvSpPr>
          <p:cNvPr id="3" name="Content Placeholder 2">
            <a:extLst>
              <a:ext uri="{FF2B5EF4-FFF2-40B4-BE49-F238E27FC236}">
                <a16:creationId xmlns:a16="http://schemas.microsoft.com/office/drawing/2014/main" id="{28A83187-54E9-ABF7-8730-09AAFF740F8A}"/>
              </a:ext>
            </a:extLst>
          </p:cNvPr>
          <p:cNvSpPr>
            <a:spLocks noGrp="1"/>
          </p:cNvSpPr>
          <p:nvPr>
            <p:ph idx="1"/>
          </p:nvPr>
        </p:nvSpPr>
        <p:spPr/>
        <p:txBody>
          <a:bodyPr>
            <a:normAutofit fontScale="70000" lnSpcReduction="20000"/>
          </a:bodyPr>
          <a:lstStyle/>
          <a:p>
            <a:pPr>
              <a:buFont typeface="Arial" panose="020B0604020202020204" pitchFamily="34" charset="0"/>
              <a:buChar char="•"/>
            </a:pPr>
            <a:r>
              <a:rPr lang="en-US" dirty="0"/>
              <a:t>Bandit - Enemy vessel</a:t>
            </a:r>
          </a:p>
          <a:p>
            <a:pPr>
              <a:buFont typeface="Arial" panose="020B0604020202020204" pitchFamily="34" charset="0"/>
              <a:buChar char="•"/>
            </a:pPr>
            <a:r>
              <a:rPr lang="en-US" dirty="0"/>
              <a:t>Bent - Sensors inoperative</a:t>
            </a:r>
          </a:p>
          <a:p>
            <a:pPr>
              <a:buFont typeface="Arial" panose="020B0604020202020204" pitchFamily="34" charset="0"/>
              <a:buChar char="•"/>
            </a:pPr>
            <a:r>
              <a:rPr lang="en-US" dirty="0"/>
              <a:t>Bogey - Unknown vessel</a:t>
            </a:r>
          </a:p>
          <a:p>
            <a:pPr>
              <a:buFont typeface="Arial" panose="020B0604020202020204" pitchFamily="34" charset="0"/>
              <a:buChar char="•"/>
            </a:pPr>
            <a:r>
              <a:rPr lang="en-US" dirty="0"/>
              <a:t>Buddy spike - Being tracked/targeted by friendly forces. Look out for friendly fire</a:t>
            </a:r>
          </a:p>
          <a:p>
            <a:pPr>
              <a:buFont typeface="Arial" panose="020B0604020202020204" pitchFamily="34" charset="0"/>
              <a:buChar char="•"/>
            </a:pPr>
            <a:r>
              <a:rPr lang="en-US" dirty="0"/>
              <a:t>Bug out - Disengage</a:t>
            </a:r>
          </a:p>
          <a:p>
            <a:pPr>
              <a:buFont typeface="Arial" panose="020B0604020202020204" pitchFamily="34" charset="0"/>
              <a:buChar char="•"/>
            </a:pPr>
            <a:r>
              <a:rPr lang="en-US" dirty="0"/>
              <a:t>Clean - No contacts</a:t>
            </a:r>
          </a:p>
          <a:p>
            <a:pPr>
              <a:buFont typeface="Arial" panose="020B0604020202020204" pitchFamily="34" charset="0"/>
              <a:buChar char="•"/>
            </a:pPr>
            <a:r>
              <a:rPr lang="en-US" dirty="0"/>
              <a:t>Clear - No enemy threat to you</a:t>
            </a:r>
          </a:p>
          <a:p>
            <a:pPr>
              <a:buFont typeface="Arial" panose="020B0604020202020204" pitchFamily="34" charset="0"/>
              <a:buChar char="•"/>
            </a:pPr>
            <a:r>
              <a:rPr lang="en-US" dirty="0"/>
              <a:t>Contact - Located target</a:t>
            </a:r>
          </a:p>
          <a:p>
            <a:pPr>
              <a:buFont typeface="Arial" panose="020B0604020202020204" pitchFamily="34" charset="0"/>
              <a:buChar char="•"/>
            </a:pPr>
            <a:r>
              <a:rPr lang="en-US" dirty="0"/>
              <a:t>Mud spike - Being targeted by ground radar or planetary defense systems</a:t>
            </a:r>
          </a:p>
          <a:p>
            <a:pPr>
              <a:buFont typeface="Arial" panose="020B0604020202020204" pitchFamily="34" charset="0"/>
              <a:buChar char="•"/>
            </a:pPr>
            <a:r>
              <a:rPr lang="en-US" dirty="0"/>
              <a:t>No Joy - No contact of target. Opposite of "tally"</a:t>
            </a:r>
          </a:p>
          <a:p>
            <a:pPr>
              <a:buFont typeface="Arial" panose="020B0604020202020204" pitchFamily="34" charset="0"/>
              <a:buChar char="•"/>
            </a:pPr>
            <a:r>
              <a:rPr lang="en-US" dirty="0"/>
              <a:t>Target - That thing you are looking for or want to get rid of</a:t>
            </a:r>
          </a:p>
          <a:p>
            <a:pPr>
              <a:buFont typeface="Arial" panose="020B0604020202020204" pitchFamily="34" charset="0"/>
              <a:buChar char="•"/>
            </a:pPr>
            <a:r>
              <a:rPr lang="en-US" dirty="0"/>
              <a:t>Tally - Opposite of "no joy". Target, bandit, or bogey has been sighted</a:t>
            </a:r>
          </a:p>
          <a:p>
            <a:endParaRPr lang="en-US" dirty="0"/>
          </a:p>
        </p:txBody>
      </p:sp>
    </p:spTree>
    <p:extLst>
      <p:ext uri="{BB962C8B-B14F-4D97-AF65-F5344CB8AC3E}">
        <p14:creationId xmlns:p14="http://schemas.microsoft.com/office/powerpoint/2010/main" val="6406877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2327-ADB0-909F-9723-861B7BC0AB48}"/>
              </a:ext>
            </a:extLst>
          </p:cNvPr>
          <p:cNvSpPr>
            <a:spLocks noGrp="1"/>
          </p:cNvSpPr>
          <p:nvPr>
            <p:ph type="title"/>
          </p:nvPr>
        </p:nvSpPr>
        <p:spPr/>
        <p:txBody>
          <a:bodyPr/>
          <a:lstStyle/>
          <a:p>
            <a:r>
              <a:rPr lang="en-US" dirty="0"/>
              <a:t>Examples of fighter pilots in Hollywood</a:t>
            </a:r>
          </a:p>
        </p:txBody>
      </p:sp>
      <p:sp>
        <p:nvSpPr>
          <p:cNvPr id="3" name="Content Placeholder 2">
            <a:extLst>
              <a:ext uri="{FF2B5EF4-FFF2-40B4-BE49-F238E27FC236}">
                <a16:creationId xmlns:a16="http://schemas.microsoft.com/office/drawing/2014/main" id="{3FBFB4E9-ED8F-31ED-AF02-CC87F6E7739D}"/>
              </a:ext>
            </a:extLst>
          </p:cNvPr>
          <p:cNvSpPr>
            <a:spLocks noGrp="1"/>
          </p:cNvSpPr>
          <p:nvPr>
            <p:ph idx="1"/>
          </p:nvPr>
        </p:nvSpPr>
        <p:spPr/>
        <p:txBody>
          <a:bodyPr/>
          <a:lstStyle/>
          <a:p>
            <a:r>
              <a:rPr lang="en-US" dirty="0"/>
              <a:t>“Top Gun”</a:t>
            </a:r>
          </a:p>
          <a:p>
            <a:r>
              <a:rPr lang="en-US" dirty="0"/>
              <a:t>Wing Commander: Prophecy”</a:t>
            </a:r>
          </a:p>
        </p:txBody>
      </p:sp>
    </p:spTree>
    <p:extLst>
      <p:ext uri="{BB962C8B-B14F-4D97-AF65-F5344CB8AC3E}">
        <p14:creationId xmlns:p14="http://schemas.microsoft.com/office/powerpoint/2010/main" val="318589427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B99B7-EB0A-286F-080D-178DC026EEFF}"/>
              </a:ext>
            </a:extLst>
          </p:cNvPr>
          <p:cNvSpPr>
            <a:spLocks noGrp="1"/>
          </p:cNvSpPr>
          <p:nvPr>
            <p:ph type="title"/>
          </p:nvPr>
        </p:nvSpPr>
        <p:spPr/>
        <p:txBody>
          <a:bodyPr/>
          <a:lstStyle/>
          <a:p>
            <a:r>
              <a:rPr lang="en-US" dirty="0"/>
              <a:t>Video Clips</a:t>
            </a:r>
          </a:p>
        </p:txBody>
      </p:sp>
      <p:sp>
        <p:nvSpPr>
          <p:cNvPr id="3" name="Content Placeholder 2">
            <a:extLst>
              <a:ext uri="{FF2B5EF4-FFF2-40B4-BE49-F238E27FC236}">
                <a16:creationId xmlns:a16="http://schemas.microsoft.com/office/drawing/2014/main" id="{1B9401EC-BC01-B229-7253-D14C3906843B}"/>
              </a:ext>
            </a:extLst>
          </p:cNvPr>
          <p:cNvSpPr>
            <a:spLocks noGrp="1"/>
          </p:cNvSpPr>
          <p:nvPr>
            <p:ph idx="1"/>
          </p:nvPr>
        </p:nvSpPr>
        <p:spPr/>
        <p:txBody>
          <a:bodyPr/>
          <a:lstStyle/>
          <a:p>
            <a:r>
              <a:rPr lang="en-US" dirty="0"/>
              <a:t>Granted, these are stereotypes and tropes, but we are, after all, writing fiction.</a:t>
            </a:r>
          </a:p>
        </p:txBody>
      </p:sp>
    </p:spTree>
    <p:extLst>
      <p:ext uri="{BB962C8B-B14F-4D97-AF65-F5344CB8AC3E}">
        <p14:creationId xmlns:p14="http://schemas.microsoft.com/office/powerpoint/2010/main" val="29020913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3916-8058-F5CE-3B9A-006D7FA5652B}"/>
              </a:ext>
            </a:extLst>
          </p:cNvPr>
          <p:cNvSpPr>
            <a:spLocks noGrp="1"/>
          </p:cNvSpPr>
          <p:nvPr>
            <p:ph type="title"/>
          </p:nvPr>
        </p:nvSpPr>
        <p:spPr/>
        <p:txBody>
          <a:bodyPr/>
          <a:lstStyle/>
          <a:p>
            <a:r>
              <a:rPr lang="en-US" dirty="0"/>
              <a:t>Excerpts from Fleet Archives</a:t>
            </a:r>
            <a:br>
              <a:rPr lang="en-US" dirty="0"/>
            </a:br>
            <a:endParaRPr lang="en-US" dirty="0"/>
          </a:p>
        </p:txBody>
      </p:sp>
      <p:sp>
        <p:nvSpPr>
          <p:cNvPr id="3" name="Content Placeholder 2">
            <a:extLst>
              <a:ext uri="{FF2B5EF4-FFF2-40B4-BE49-F238E27FC236}">
                <a16:creationId xmlns:a16="http://schemas.microsoft.com/office/drawing/2014/main" id="{0318184A-6C38-EFCE-126A-428CAB615C06}"/>
              </a:ext>
            </a:extLst>
          </p:cNvPr>
          <p:cNvSpPr>
            <a:spLocks noGrp="1"/>
          </p:cNvSpPr>
          <p:nvPr>
            <p:ph idx="1"/>
          </p:nvPr>
        </p:nvSpPr>
        <p:spPr/>
        <p:txBody>
          <a:bodyPr>
            <a:normAutofit fontScale="70000" lnSpcReduction="20000"/>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Hearing the Red Alert, Marcus bolted out of his rack, and threw on his uniform.  He was out of his quarters and running full steam ahead for the hangar bay.  He tapped his comm badge.  =A= Operations, this is Second Lieutenant </a:t>
            </a:r>
            <a:r>
              <a:rPr lang="en-US" sz="1800" dirty="0" err="1">
                <a:effectLst/>
                <a:latin typeface="Times New Roman" panose="02020603050405020304" pitchFamily="18" charset="0"/>
                <a:ea typeface="Times New Roman" panose="02020603050405020304" pitchFamily="18" charset="0"/>
              </a:rPr>
              <a:t>DeSalle</a:t>
            </a:r>
            <a:r>
              <a:rPr lang="en-US" sz="1800" dirty="0">
                <a:effectLst/>
                <a:latin typeface="Times New Roman" panose="02020603050405020304" pitchFamily="18" charset="0"/>
                <a:ea typeface="Times New Roman" panose="02020603050405020304" pitchFamily="18" charset="0"/>
              </a:rPr>
              <a:t> commanding the Marine Fighter Wing!  Request immediate Sit-Rep!  Transfer data immediately to all Fighter Craft!  Will brief during launch!  </a:t>
            </a:r>
            <a:r>
              <a:rPr lang="en-US" sz="1800" dirty="0" err="1">
                <a:effectLst/>
                <a:latin typeface="Times New Roman" panose="02020603050405020304" pitchFamily="18" charset="0"/>
                <a:ea typeface="Times New Roman" panose="02020603050405020304" pitchFamily="18" charset="0"/>
              </a:rPr>
              <a:t>DeSalle</a:t>
            </a:r>
            <a:r>
              <a:rPr lang="en-US" sz="1800" dirty="0">
                <a:effectLst/>
                <a:latin typeface="Times New Roman" panose="02020603050405020304" pitchFamily="18" charset="0"/>
                <a:ea typeface="Times New Roman" panose="02020603050405020304" pitchFamily="18" charset="0"/>
              </a:rPr>
              <a:t> Out! =A=  He burst through the locker-room doors, touched his thumb to his locker, and threw open the door.  Grabbing his helmet and flight suit, he changed in about one minute, and was bolting towards his bird.</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He saw his Wing all rushing to their fighters, scrambling to get into their cockpits.  As he started up his engines, he booted up the onboard computer.  Going through a pre-flight check, he requested the Sit-Rep loaded by Ops.  The data scrolled onto his screen, being verbally repeated by the computer at the same time.  </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"Red Alert, Red Alert.  All personnel, report to battle stations!  Sensors indicate a large group of hostile spacecraft of small to medium configuration approaching at Warp speed.  No identifiable IFF code. No response to hails.  The craft are within the defensive perimeter, at a range of 500,000 Km and closing rapidly.  Charging planetary defense phaser cannon, and scrambling all fighters.  Intercept at two-two-zero mark ten!  Identify hostiles and fire at will."</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Marcus felt the familiar adrenaline rush as he keyed his comm system through his helmet.  "OK, Pilots, you know as much as I do, now.  </a:t>
            </a:r>
            <a:r>
              <a:rPr lang="en-US" sz="1800" dirty="0" err="1">
                <a:effectLst/>
                <a:latin typeface="Times New Roman" panose="02020603050405020304" pitchFamily="18" charset="0"/>
                <a:ea typeface="Times New Roman" panose="02020603050405020304" pitchFamily="18" charset="0"/>
              </a:rPr>
              <a:t>Lauch</a:t>
            </a:r>
            <a:r>
              <a:rPr lang="en-US" sz="1800" dirty="0">
                <a:effectLst/>
                <a:latin typeface="Times New Roman" panose="02020603050405020304" pitchFamily="18" charset="0"/>
                <a:ea typeface="Times New Roman" panose="02020603050405020304" pitchFamily="18" charset="0"/>
              </a:rPr>
              <a:t> and form up as soon as you clear the atmosphere!  I want either visual or sensor ID on the bogeys!  If they're hostile, break and attack!  I say again, Break and attack!"</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He punched the impulse afterburners on his sleek craft, and bulleted heavenward, intent on leading his wing, and getting them all home in one piece.</a:t>
            </a:r>
          </a:p>
          <a:p>
            <a:endParaRPr lang="en-US" dirty="0"/>
          </a:p>
        </p:txBody>
      </p:sp>
    </p:spTree>
    <p:extLst>
      <p:ext uri="{BB962C8B-B14F-4D97-AF65-F5344CB8AC3E}">
        <p14:creationId xmlns:p14="http://schemas.microsoft.com/office/powerpoint/2010/main" val="25472347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F969-6C75-855C-F2FB-19B1D5FFB84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0C609A5-AA62-4799-7392-D19168C44650}"/>
              </a:ext>
            </a:extLst>
          </p:cNvPr>
          <p:cNvSpPr>
            <a:spLocks noGrp="1"/>
          </p:cNvSpPr>
          <p:nvPr>
            <p:ph idx="1"/>
          </p:nvPr>
        </p:nvSpPr>
        <p:spPr/>
        <p:txBody>
          <a:bodyPr/>
          <a:lstStyle/>
          <a:p>
            <a:r>
              <a:rPr lang="en-US" dirty="0"/>
              <a:t>The main thing when playing aviators is that they are just as different from each other as anyone else in the fleet.  That being said, they are highly skilled officers, trained to be the best pilots in the fleet.  They are deadly in the cockpit, and have a right to be proud, and even a little arrogant.  Their Esprit de Corps is legendary, and they are some of the closest-knit groups in the fleet.  They live life on the edge, knowing that every time they fly could be their last. They form strong bonds quickly, but Heaven help you if you betray their trust, for you will have made an enemy of the entire squadron, not just the pilot you wronged.  If you want to play a pilot, watch some aviation movies and TV series, such as Baa </a:t>
            </a:r>
            <a:r>
              <a:rPr lang="en-US" dirty="0" err="1"/>
              <a:t>Baa</a:t>
            </a:r>
            <a:r>
              <a:rPr lang="en-US" dirty="0"/>
              <a:t> Black Sheep, Top Gun, Play video games like the Wing Commander Series, and watch documentaries on legendary military aviators like Eddie </a:t>
            </a:r>
            <a:r>
              <a:rPr lang="en-US" dirty="0" err="1"/>
              <a:t>Richenbacher</a:t>
            </a:r>
            <a:r>
              <a:rPr lang="en-US" dirty="0"/>
              <a:t> and Baron Von </a:t>
            </a:r>
            <a:r>
              <a:rPr lang="en-US" dirty="0" err="1"/>
              <a:t>Richtoven</a:t>
            </a:r>
            <a:r>
              <a:rPr lang="en-US" dirty="0"/>
              <a:t>, or Greg “Pappy” </a:t>
            </a:r>
            <a:r>
              <a:rPr lang="en-US" dirty="0" err="1"/>
              <a:t>Boyington</a:t>
            </a:r>
            <a:r>
              <a:rPr lang="en-US" dirty="0"/>
              <a:t>.</a:t>
            </a:r>
          </a:p>
        </p:txBody>
      </p:sp>
    </p:spTree>
    <p:extLst>
      <p:ext uri="{BB962C8B-B14F-4D97-AF65-F5344CB8AC3E}">
        <p14:creationId xmlns:p14="http://schemas.microsoft.com/office/powerpoint/2010/main" val="712870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C311-2BC3-7E8B-5265-768837CB93AD}"/>
              </a:ext>
            </a:extLst>
          </p:cNvPr>
          <p:cNvSpPr>
            <a:spLocks noGrp="1"/>
          </p:cNvSpPr>
          <p:nvPr>
            <p:ph type="title"/>
          </p:nvPr>
        </p:nvSpPr>
        <p:spPr/>
        <p:txBody>
          <a:bodyPr/>
          <a:lstStyle/>
          <a:p>
            <a:r>
              <a:rPr lang="en-US" dirty="0"/>
              <a:t>Who is Steve Harmon?</a:t>
            </a:r>
          </a:p>
        </p:txBody>
      </p:sp>
      <p:sp>
        <p:nvSpPr>
          <p:cNvPr id="3" name="Content Placeholder 2">
            <a:extLst>
              <a:ext uri="{FF2B5EF4-FFF2-40B4-BE49-F238E27FC236}">
                <a16:creationId xmlns:a16="http://schemas.microsoft.com/office/drawing/2014/main" id="{2DF335FB-AFFC-9395-1268-F7D9FFCF8C4E}"/>
              </a:ext>
            </a:extLst>
          </p:cNvPr>
          <p:cNvSpPr>
            <a:spLocks noGrp="1"/>
          </p:cNvSpPr>
          <p:nvPr>
            <p:ph idx="1"/>
          </p:nvPr>
        </p:nvSpPr>
        <p:spPr/>
        <p:txBody>
          <a:bodyPr/>
          <a:lstStyle/>
          <a:p>
            <a:r>
              <a:rPr lang="en-US" sz="1800" dirty="0">
                <a:effectLst/>
                <a:latin typeface="Times New Roman" panose="02020603050405020304" pitchFamily="18" charset="0"/>
                <a:ea typeface="Times New Roman" panose="02020603050405020304" pitchFamily="18" charset="0"/>
              </a:rPr>
              <a:t>I have been into role-playing of various kinds since the early 70's.  Am an avid D&amp;D player.  I am an actor, </a:t>
            </a:r>
            <a:r>
              <a:rPr lang="en-US" dirty="0">
                <a:latin typeface="Times New Roman" panose="02020603050405020304" pitchFamily="18" charset="0"/>
                <a:ea typeface="Times New Roman" panose="02020603050405020304" pitchFamily="18" charset="0"/>
              </a:rPr>
              <a:t>both on stage and for audiobooks, </a:t>
            </a:r>
            <a:r>
              <a:rPr lang="en-US" sz="1800" dirty="0">
                <a:effectLst/>
                <a:latin typeface="Times New Roman" panose="02020603050405020304" pitchFamily="18" charset="0"/>
                <a:ea typeface="Times New Roman" panose="02020603050405020304" pitchFamily="18" charset="0"/>
              </a:rPr>
              <a:t>and am very good at improv, and playing off of other people.  I am also a writer, with strengths in character development, action scenes, and plot development, and have recently made my first professional story sale under the name S. M. Harmon. I have played in various fleets over the years, including Obsidian and Theta Fleets. I have Been a DM, A ship’s Captain, Fleet Marine Commander, Pilot, and CAG.  In real life, I served a tour in the United States Marine Corps in Operation Desert Storm. Currently, I work in IT, and have been in the computer industry since before Windows 95 was even a twinkle in Bill Gates’ eye.</a:t>
            </a:r>
            <a:endParaRPr lang="en-US" dirty="0"/>
          </a:p>
        </p:txBody>
      </p:sp>
    </p:spTree>
    <p:extLst>
      <p:ext uri="{BB962C8B-B14F-4D97-AF65-F5344CB8AC3E}">
        <p14:creationId xmlns:p14="http://schemas.microsoft.com/office/powerpoint/2010/main" val="16900844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C311-2BC3-7E8B-5265-768837CB93AD}"/>
              </a:ext>
            </a:extLst>
          </p:cNvPr>
          <p:cNvSpPr>
            <a:spLocks noGrp="1"/>
          </p:cNvSpPr>
          <p:nvPr>
            <p:ph type="title"/>
          </p:nvPr>
        </p:nvSpPr>
        <p:spPr/>
        <p:txBody>
          <a:bodyPr/>
          <a:lstStyle/>
          <a:p>
            <a:r>
              <a:rPr lang="en-US" dirty="0"/>
              <a:t>What is a fighter group?</a:t>
            </a:r>
          </a:p>
        </p:txBody>
      </p:sp>
      <p:sp>
        <p:nvSpPr>
          <p:cNvPr id="3" name="Content Placeholder 2">
            <a:extLst>
              <a:ext uri="{FF2B5EF4-FFF2-40B4-BE49-F238E27FC236}">
                <a16:creationId xmlns:a16="http://schemas.microsoft.com/office/drawing/2014/main" id="{2DF335FB-AFFC-9395-1268-F7D9FFCF8C4E}"/>
              </a:ext>
            </a:extLst>
          </p:cNvPr>
          <p:cNvSpPr>
            <a:spLocks noGrp="1"/>
          </p:cNvSpPr>
          <p:nvPr>
            <p:ph idx="1"/>
          </p:nvPr>
        </p:nvSpPr>
        <p:spPr/>
        <p:txBody>
          <a:bodyPr/>
          <a:lstStyle/>
          <a:p>
            <a:r>
              <a:rPr lang="en-US" dirty="0"/>
              <a:t>A </a:t>
            </a:r>
            <a:r>
              <a:rPr lang="en-US" b="1" dirty="0"/>
              <a:t>Group</a:t>
            </a:r>
            <a:r>
              <a:rPr lang="en-US" dirty="0"/>
              <a:t> is a unit of the </a:t>
            </a:r>
            <a:r>
              <a:rPr lang="en-US" dirty="0">
                <a:hlinkClick r:id="rId2" tooltip="Starfleet Starfighter Corps"/>
              </a:rPr>
              <a:t>Starfleet Starfighter Corps</a:t>
            </a:r>
            <a:r>
              <a:rPr lang="en-US" dirty="0"/>
              <a:t> made up of three different types of </a:t>
            </a:r>
            <a:r>
              <a:rPr lang="en-US" dirty="0">
                <a:hlinkClick r:id="rId3" tooltip="Squadron"/>
              </a:rPr>
              <a:t>squadrons</a:t>
            </a:r>
            <a:r>
              <a:rPr lang="en-US" dirty="0"/>
              <a:t> and totaling thirty-six starfighters. At least one squadron of any group will be a </a:t>
            </a:r>
            <a:r>
              <a:rPr lang="en-US" dirty="0">
                <a:hlinkClick r:id="rId4" tooltip="Starfighter squadron"/>
              </a:rPr>
              <a:t>Starfighter squadron</a:t>
            </a:r>
            <a:r>
              <a:rPr lang="en-US" dirty="0"/>
              <a:t>. The second squadron will be either a </a:t>
            </a:r>
            <a:r>
              <a:rPr lang="en-US" dirty="0">
                <a:hlinkClick r:id="rId5" tooltip="Reconnaissance squadron"/>
              </a:rPr>
              <a:t>Reconnaissance squadron</a:t>
            </a:r>
            <a:r>
              <a:rPr lang="en-US" dirty="0"/>
              <a:t> or an </a:t>
            </a:r>
            <a:r>
              <a:rPr lang="en-US" dirty="0">
                <a:hlinkClick r:id="rId6" tooltip="Interceptor squadron"/>
              </a:rPr>
              <a:t>Interceptor squadron</a:t>
            </a:r>
            <a:r>
              <a:rPr lang="en-US" dirty="0"/>
              <a:t>, and the third will be either a Bomber squadron or an </a:t>
            </a:r>
            <a:r>
              <a:rPr lang="en-US" dirty="0">
                <a:hlinkClick r:id="rId7" tooltip="Attack squadron"/>
              </a:rPr>
              <a:t>Attack squadron</a:t>
            </a:r>
            <a:r>
              <a:rPr lang="en-US" dirty="0"/>
              <a:t>. </a:t>
            </a:r>
          </a:p>
          <a:p>
            <a:r>
              <a:rPr lang="en-US" dirty="0"/>
              <a:t>In addition to the support craft and personnel assigned to each squadrons, a Group will also have a fourth </a:t>
            </a:r>
            <a:r>
              <a:rPr lang="en-US" i="1" dirty="0"/>
              <a:t>Warhammer</a:t>
            </a:r>
            <a:r>
              <a:rPr lang="en-US" dirty="0"/>
              <a:t>-class SWACS </a:t>
            </a:r>
            <a:r>
              <a:rPr lang="en-US" dirty="0">
                <a:hlinkClick r:id="rId8" tooltip="Runabout"/>
              </a:rPr>
              <a:t>runabout</a:t>
            </a:r>
            <a:r>
              <a:rPr lang="en-US" dirty="0"/>
              <a:t> and a </a:t>
            </a:r>
            <a:r>
              <a:rPr lang="en-US" i="1" dirty="0"/>
              <a:t>Raptor</a:t>
            </a:r>
            <a:r>
              <a:rPr lang="en-US" dirty="0"/>
              <a:t>-class COD craft, as well as approximately eighty additional support personnel. Some Groups are also assigned a </a:t>
            </a:r>
            <a:r>
              <a:rPr lang="en-US" i="1" dirty="0"/>
              <a:t>Viper</a:t>
            </a:r>
            <a:r>
              <a:rPr lang="en-US" dirty="0"/>
              <a:t>-class Attack Craft when the Group Leader is not the seniormost Squadron Leader. </a:t>
            </a:r>
          </a:p>
          <a:p>
            <a:r>
              <a:rPr lang="en-US" dirty="0"/>
              <a:t>The typical group is commanded by a Commander. </a:t>
            </a:r>
          </a:p>
          <a:p>
            <a:endParaRPr lang="en-US" dirty="0"/>
          </a:p>
        </p:txBody>
      </p:sp>
    </p:spTree>
    <p:extLst>
      <p:ext uri="{BB962C8B-B14F-4D97-AF65-F5344CB8AC3E}">
        <p14:creationId xmlns:p14="http://schemas.microsoft.com/office/powerpoint/2010/main" val="193534529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2089-9523-9C7A-4F1E-7034A69798DF}"/>
              </a:ext>
            </a:extLst>
          </p:cNvPr>
          <p:cNvSpPr>
            <a:spLocks noGrp="1"/>
          </p:cNvSpPr>
          <p:nvPr>
            <p:ph type="title"/>
          </p:nvPr>
        </p:nvSpPr>
        <p:spPr/>
        <p:txBody>
          <a:bodyPr>
            <a:normAutofit/>
          </a:bodyPr>
          <a:lstStyle/>
          <a:p>
            <a:r>
              <a:rPr lang="en-US" sz="2800" dirty="0"/>
              <a:t>Why is the Air Group Commander referred to as cag?</a:t>
            </a:r>
          </a:p>
        </p:txBody>
      </p:sp>
      <p:sp>
        <p:nvSpPr>
          <p:cNvPr id="3" name="Content Placeholder 2">
            <a:extLst>
              <a:ext uri="{FF2B5EF4-FFF2-40B4-BE49-F238E27FC236}">
                <a16:creationId xmlns:a16="http://schemas.microsoft.com/office/drawing/2014/main" id="{BDE197EC-18DD-8BA0-6CA0-CA9D9DA3BB8C}"/>
              </a:ext>
            </a:extLst>
          </p:cNvPr>
          <p:cNvSpPr>
            <a:spLocks noGrp="1"/>
          </p:cNvSpPr>
          <p:nvPr>
            <p:ph idx="1"/>
          </p:nvPr>
        </p:nvSpPr>
        <p:spPr/>
        <p:txBody>
          <a:bodyPr/>
          <a:lstStyle/>
          <a:p>
            <a:r>
              <a:rPr lang="en-US" dirty="0"/>
              <a:t>The </a:t>
            </a:r>
            <a:r>
              <a:rPr lang="en-US" b="1" dirty="0"/>
              <a:t>Commander, Air Group</a:t>
            </a:r>
            <a:r>
              <a:rPr lang="en-US" dirty="0"/>
              <a:t>, or </a:t>
            </a:r>
            <a:r>
              <a:rPr lang="en-US" b="1" dirty="0"/>
              <a:t>CAG</a:t>
            </a:r>
            <a:r>
              <a:rPr lang="en-US" dirty="0"/>
              <a:t> position is a hold over from the </a:t>
            </a:r>
            <a:r>
              <a:rPr lang="en-US" dirty="0">
                <a:hlinkClick r:id="rId2" tooltip="United States armed forces"/>
              </a:rPr>
              <a:t>United States Navy</a:t>
            </a:r>
            <a:r>
              <a:rPr lang="en-US" dirty="0"/>
              <a:t> of </a:t>
            </a:r>
            <a:r>
              <a:rPr lang="en-US" dirty="0">
                <a:hlinkClick r:id="rId3" tooltip="1940s"/>
              </a:rPr>
              <a:t>1940s</a:t>
            </a:r>
            <a:r>
              <a:rPr lang="en-US" dirty="0"/>
              <a:t> </a:t>
            </a:r>
            <a:r>
              <a:rPr lang="en-US" dirty="0">
                <a:hlinkClick r:id="rId4" tooltip="Earth"/>
              </a:rPr>
              <a:t>Earth</a:t>
            </a:r>
            <a:r>
              <a:rPr lang="en-US" dirty="0"/>
              <a:t>. This officer, who filled a </a:t>
            </a:r>
            <a:r>
              <a:rPr lang="en-US" dirty="0">
                <a:hlinkClick r:id="rId5" tooltip="Captain"/>
              </a:rPr>
              <a:t>Captain's</a:t>
            </a:r>
            <a:r>
              <a:rPr lang="en-US" dirty="0"/>
              <a:t> </a:t>
            </a:r>
            <a:r>
              <a:rPr lang="en-US" dirty="0">
                <a:hlinkClick r:id="rId6" tooltip="wikipedia:Billet"/>
              </a:rPr>
              <a:t>Billet</a:t>
            </a:r>
            <a:r>
              <a:rPr lang="en-US" dirty="0"/>
              <a:t>, was in charge of an </a:t>
            </a:r>
            <a:r>
              <a:rPr lang="en-US" dirty="0">
                <a:hlinkClick r:id="rId7" tooltip="wikipedia:Aircraft Carrier"/>
              </a:rPr>
              <a:t>Aircraft Carrier</a:t>
            </a:r>
            <a:r>
              <a:rPr lang="en-US" dirty="0"/>
              <a:t>'s entire Air Group ranging anywhere from a hand full to a hundred aircraft. The CAG was the most senior member of the airwing, and was expected to lead all major strike operations. in the </a:t>
            </a:r>
            <a:r>
              <a:rPr lang="en-US" dirty="0">
                <a:hlinkClick r:id="rId8" tooltip="1970s"/>
              </a:rPr>
              <a:t>1970s</a:t>
            </a:r>
            <a:r>
              <a:rPr lang="en-US" dirty="0"/>
              <a:t> The terminology was changed and the </a:t>
            </a:r>
            <a:r>
              <a:rPr lang="en-US" i="1" dirty="0"/>
              <a:t>Carrier Air Group</a:t>
            </a:r>
            <a:r>
              <a:rPr lang="en-US" dirty="0"/>
              <a:t> became known as a </a:t>
            </a:r>
            <a:r>
              <a:rPr lang="en-US" i="1" dirty="0"/>
              <a:t>Carrier Air Wing</a:t>
            </a:r>
            <a:r>
              <a:rPr lang="en-US" dirty="0"/>
              <a:t> or </a:t>
            </a:r>
            <a:r>
              <a:rPr lang="en-US" b="1" dirty="0" err="1"/>
              <a:t>CVW</a:t>
            </a:r>
            <a:r>
              <a:rPr lang="en-US" dirty="0" err="1"/>
              <a:t>,but</a:t>
            </a:r>
            <a:r>
              <a:rPr lang="en-US" dirty="0"/>
              <a:t> the position of CAG was retained. Shortly after, the position of CAG became co-equal to the Carrier's </a:t>
            </a:r>
            <a:r>
              <a:rPr lang="en-US" dirty="0">
                <a:hlinkClick r:id="rId9" tooltip="Commanding officer"/>
              </a:rPr>
              <a:t>Commanding Officer</a:t>
            </a:r>
            <a:r>
              <a:rPr lang="en-US" dirty="0"/>
              <a:t>, Both of whom reporting directly to the </a:t>
            </a:r>
            <a:r>
              <a:rPr lang="en-US" dirty="0">
                <a:hlinkClick r:id="rId10" tooltip="Flag officer"/>
              </a:rPr>
              <a:t>Flag Officer</a:t>
            </a:r>
            <a:r>
              <a:rPr lang="en-US" dirty="0"/>
              <a:t> in command of the entire Carrier Battle Group. </a:t>
            </a:r>
          </a:p>
        </p:txBody>
      </p:sp>
    </p:spTree>
    <p:extLst>
      <p:ext uri="{BB962C8B-B14F-4D97-AF65-F5344CB8AC3E}">
        <p14:creationId xmlns:p14="http://schemas.microsoft.com/office/powerpoint/2010/main" val="412430553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2089-9523-9C7A-4F1E-7034A69798DF}"/>
              </a:ext>
            </a:extLst>
          </p:cNvPr>
          <p:cNvSpPr>
            <a:spLocks noGrp="1"/>
          </p:cNvSpPr>
          <p:nvPr>
            <p:ph type="title"/>
          </p:nvPr>
        </p:nvSpPr>
        <p:spPr/>
        <p:txBody>
          <a:bodyPr>
            <a:normAutofit/>
          </a:bodyPr>
          <a:lstStyle/>
          <a:p>
            <a:r>
              <a:rPr lang="en-US" sz="2800" dirty="0"/>
              <a:t>Why is the Air Group Commander referred to as cag?</a:t>
            </a:r>
          </a:p>
        </p:txBody>
      </p:sp>
      <p:sp>
        <p:nvSpPr>
          <p:cNvPr id="3" name="Content Placeholder 2">
            <a:extLst>
              <a:ext uri="{FF2B5EF4-FFF2-40B4-BE49-F238E27FC236}">
                <a16:creationId xmlns:a16="http://schemas.microsoft.com/office/drawing/2014/main" id="{BDE197EC-18DD-8BA0-6CA0-CA9D9DA3BB8C}"/>
              </a:ext>
            </a:extLst>
          </p:cNvPr>
          <p:cNvSpPr>
            <a:spLocks noGrp="1"/>
          </p:cNvSpPr>
          <p:nvPr>
            <p:ph idx="1"/>
          </p:nvPr>
        </p:nvSpPr>
        <p:spPr/>
        <p:txBody>
          <a:bodyPr/>
          <a:lstStyle/>
          <a:p>
            <a:r>
              <a:rPr lang="en-US" dirty="0"/>
              <a:t>With the advent of warp powered spacecraft in the late </a:t>
            </a:r>
            <a:r>
              <a:rPr lang="en-US" dirty="0">
                <a:hlinkClick r:id="rId2" tooltip="21st century"/>
              </a:rPr>
              <a:t>21st</a:t>
            </a:r>
            <a:r>
              <a:rPr lang="en-US" dirty="0"/>
              <a:t> and early </a:t>
            </a:r>
            <a:r>
              <a:rPr lang="en-US" dirty="0">
                <a:hlinkClick r:id="rId3" tooltip="22nd century"/>
              </a:rPr>
              <a:t>22nd</a:t>
            </a:r>
            <a:r>
              <a:rPr lang="en-US" dirty="0"/>
              <a:t> Centuries, the need for a space </a:t>
            </a:r>
            <a:r>
              <a:rPr lang="en-US" dirty="0" err="1"/>
              <a:t>bourne</a:t>
            </a:r>
            <a:r>
              <a:rPr lang="en-US" dirty="0"/>
              <a:t> fighter craft which could accompany a large fleet was recognized, and the </a:t>
            </a:r>
            <a:r>
              <a:rPr lang="en-US" i="1" dirty="0">
                <a:hlinkClick r:id="rId4" tooltip="Yorktown class"/>
              </a:rPr>
              <a:t>Yorktown</a:t>
            </a:r>
            <a:r>
              <a:rPr lang="en-US" dirty="0">
                <a:hlinkClick r:id="rId4" tooltip="Yorktown class"/>
              </a:rPr>
              <a:t>-class</a:t>
            </a:r>
            <a:r>
              <a:rPr lang="en-US" dirty="0"/>
              <a:t> carrier, with it's Minotaur Fighter, was fielded in the latter half of the </a:t>
            </a:r>
            <a:r>
              <a:rPr lang="en-US" dirty="0">
                <a:hlinkClick r:id="rId5" tooltip="Earth-Romulan War"/>
              </a:rPr>
              <a:t>Earth-Romulan War</a:t>
            </a:r>
            <a:r>
              <a:rPr lang="en-US" dirty="0"/>
              <a:t> although, each Carrier only carried five of the fighters and an additional compliment of </a:t>
            </a:r>
            <a:r>
              <a:rPr lang="en-US" dirty="0" err="1">
                <a:hlinkClick r:id="rId6" tooltip="Shuttlepod"/>
              </a:rPr>
              <a:t>Shuttlepods</a:t>
            </a:r>
            <a:r>
              <a:rPr lang="en-US" dirty="0"/>
              <a:t>, </a:t>
            </a:r>
            <a:r>
              <a:rPr lang="en-US" dirty="0">
                <a:hlinkClick r:id="rId7" tooltip="Starfleet"/>
              </a:rPr>
              <a:t>Earth Starfleet</a:t>
            </a:r>
            <a:r>
              <a:rPr lang="en-US" dirty="0"/>
              <a:t> assigned each an officer equivalent to a department head, known as the Carrier Space Wing Commander, who would be in charge of the Space Wing, the position was informally referred to as the CAG, and the name stuck. </a:t>
            </a:r>
          </a:p>
        </p:txBody>
      </p:sp>
    </p:spTree>
    <p:extLst>
      <p:ext uri="{BB962C8B-B14F-4D97-AF65-F5344CB8AC3E}">
        <p14:creationId xmlns:p14="http://schemas.microsoft.com/office/powerpoint/2010/main" val="28626714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2089-9523-9C7A-4F1E-7034A69798DF}"/>
              </a:ext>
            </a:extLst>
          </p:cNvPr>
          <p:cNvSpPr>
            <a:spLocks noGrp="1"/>
          </p:cNvSpPr>
          <p:nvPr>
            <p:ph type="title"/>
          </p:nvPr>
        </p:nvSpPr>
        <p:spPr/>
        <p:txBody>
          <a:bodyPr>
            <a:normAutofit/>
          </a:bodyPr>
          <a:lstStyle/>
          <a:p>
            <a:r>
              <a:rPr lang="en-US" sz="2800" dirty="0"/>
              <a:t>Why is the Air Group Commander referred to as cag?</a:t>
            </a:r>
          </a:p>
        </p:txBody>
      </p:sp>
      <p:sp>
        <p:nvSpPr>
          <p:cNvPr id="3" name="Content Placeholder 2">
            <a:extLst>
              <a:ext uri="{FF2B5EF4-FFF2-40B4-BE49-F238E27FC236}">
                <a16:creationId xmlns:a16="http://schemas.microsoft.com/office/drawing/2014/main" id="{BDE197EC-18DD-8BA0-6CA0-CA9D9DA3BB8C}"/>
              </a:ext>
            </a:extLst>
          </p:cNvPr>
          <p:cNvSpPr>
            <a:spLocks noGrp="1"/>
          </p:cNvSpPr>
          <p:nvPr>
            <p:ph idx="1"/>
          </p:nvPr>
        </p:nvSpPr>
        <p:spPr/>
        <p:txBody>
          <a:bodyPr/>
          <a:lstStyle/>
          <a:p>
            <a:r>
              <a:rPr lang="en-US" dirty="0"/>
              <a:t>By the </a:t>
            </a:r>
            <a:r>
              <a:rPr lang="en-US" dirty="0">
                <a:hlinkClick r:id="rId2" tooltip="2380s"/>
              </a:rPr>
              <a:t>2380s</a:t>
            </a:r>
            <a:r>
              <a:rPr lang="en-US" dirty="0"/>
              <a:t> the CAG's position, now organized under the banner of </a:t>
            </a:r>
            <a:r>
              <a:rPr lang="en-US" dirty="0">
                <a:hlinkClick r:id="rId3" tooltip="Starfleet Fighter Command"/>
              </a:rPr>
              <a:t>Starfleet Fighter Command</a:t>
            </a:r>
            <a:r>
              <a:rPr lang="en-US" dirty="0"/>
              <a:t> had remained essentially unchanged, but in </a:t>
            </a:r>
            <a:r>
              <a:rPr lang="en-US" dirty="0">
                <a:hlinkClick r:id="rId4" tooltip="2381"/>
              </a:rPr>
              <a:t>2381</a:t>
            </a:r>
            <a:r>
              <a:rPr lang="en-US" dirty="0"/>
              <a:t> </a:t>
            </a:r>
            <a:r>
              <a:rPr lang="en-US" dirty="0">
                <a:hlinkClick r:id="rId5" tooltip="Starfleet Command"/>
              </a:rPr>
              <a:t>Starfleet Command</a:t>
            </a:r>
            <a:r>
              <a:rPr lang="en-US" dirty="0"/>
              <a:t> elevated the position to replace the </a:t>
            </a:r>
            <a:r>
              <a:rPr lang="en-US" dirty="0">
                <a:hlinkClick r:id="rId6" tooltip="First officer"/>
              </a:rPr>
              <a:t>Executive Officer</a:t>
            </a:r>
            <a:r>
              <a:rPr lang="en-US" dirty="0"/>
              <a:t> on a Carrier, essentially giving them an elevated status over the other department heads, and a closer working relationship with the </a:t>
            </a:r>
            <a:r>
              <a:rPr lang="en-US" dirty="0">
                <a:hlinkClick r:id="rId7" tooltip="Commanding officer"/>
              </a:rPr>
              <a:t>CO</a:t>
            </a:r>
            <a:r>
              <a:rPr lang="en-US" dirty="0"/>
              <a:t>.</a:t>
            </a:r>
          </a:p>
        </p:txBody>
      </p:sp>
    </p:spTree>
    <p:extLst>
      <p:ext uri="{BB962C8B-B14F-4D97-AF65-F5344CB8AC3E}">
        <p14:creationId xmlns:p14="http://schemas.microsoft.com/office/powerpoint/2010/main" val="2180108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2089-9523-9C7A-4F1E-7034A69798DF}"/>
              </a:ext>
            </a:extLst>
          </p:cNvPr>
          <p:cNvSpPr>
            <a:spLocks noGrp="1"/>
          </p:cNvSpPr>
          <p:nvPr>
            <p:ph type="title"/>
          </p:nvPr>
        </p:nvSpPr>
        <p:spPr/>
        <p:txBody>
          <a:bodyPr>
            <a:normAutofit/>
          </a:bodyPr>
          <a:lstStyle/>
          <a:p>
            <a:r>
              <a:rPr lang="en-US" sz="2800" dirty="0"/>
              <a:t>What are the responsibilities of the CAG?</a:t>
            </a:r>
          </a:p>
        </p:txBody>
      </p:sp>
      <p:sp>
        <p:nvSpPr>
          <p:cNvPr id="3" name="Content Placeholder 2">
            <a:extLst>
              <a:ext uri="{FF2B5EF4-FFF2-40B4-BE49-F238E27FC236}">
                <a16:creationId xmlns:a16="http://schemas.microsoft.com/office/drawing/2014/main" id="{BDE197EC-18DD-8BA0-6CA0-CA9D9DA3BB8C}"/>
              </a:ext>
            </a:extLst>
          </p:cNvPr>
          <p:cNvSpPr>
            <a:spLocks noGrp="1"/>
          </p:cNvSpPr>
          <p:nvPr>
            <p:ph idx="1"/>
          </p:nvPr>
        </p:nvSpPr>
        <p:spPr/>
        <p:txBody>
          <a:bodyPr/>
          <a:lstStyle/>
          <a:p>
            <a:r>
              <a:rPr lang="en-US" dirty="0"/>
              <a:t>The Group Commander (CAG) is in charge of all things related to his Group's Tactical personnel and their fighters, generally a responsibility of all Flight Wings assigned to a base or starship. The CAG is responsible for all the personnel assigned to the Group on the ship/facility, and ensuring that combat readiness, mission load outs, maintenance checks, and repairs are done so all fighters are mission ready. The CAG reports to the Commanding Officer and is a member of the Senior Staff.</a:t>
            </a:r>
          </a:p>
        </p:txBody>
      </p:sp>
    </p:spTree>
    <p:extLst>
      <p:ext uri="{BB962C8B-B14F-4D97-AF65-F5344CB8AC3E}">
        <p14:creationId xmlns:p14="http://schemas.microsoft.com/office/powerpoint/2010/main" val="353676277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130D-2051-9DAB-DC30-C4DAC4C889BC}"/>
              </a:ext>
            </a:extLst>
          </p:cNvPr>
          <p:cNvSpPr>
            <a:spLocks noGrp="1"/>
          </p:cNvSpPr>
          <p:nvPr>
            <p:ph type="title"/>
          </p:nvPr>
        </p:nvSpPr>
        <p:spPr/>
        <p:txBody>
          <a:bodyPr/>
          <a:lstStyle/>
          <a:p>
            <a:r>
              <a:rPr lang="en-US" dirty="0"/>
              <a:t>Examples of CAG in Hollywood</a:t>
            </a:r>
          </a:p>
        </p:txBody>
      </p:sp>
      <p:sp>
        <p:nvSpPr>
          <p:cNvPr id="3" name="Content Placeholder 2">
            <a:extLst>
              <a:ext uri="{FF2B5EF4-FFF2-40B4-BE49-F238E27FC236}">
                <a16:creationId xmlns:a16="http://schemas.microsoft.com/office/drawing/2014/main" id="{2F384CBC-5ABB-AA77-F83C-0A09246FABD4}"/>
              </a:ext>
            </a:extLst>
          </p:cNvPr>
          <p:cNvSpPr>
            <a:spLocks noGrp="1"/>
          </p:cNvSpPr>
          <p:nvPr>
            <p:ph idx="1"/>
          </p:nvPr>
        </p:nvSpPr>
        <p:spPr/>
        <p:txBody>
          <a:bodyPr/>
          <a:lstStyle/>
          <a:p>
            <a:r>
              <a:rPr lang="en-US" dirty="0"/>
              <a:t>I have two main sources of CAG that I pattern my Air Group Commanders after.</a:t>
            </a:r>
            <a:br>
              <a:rPr lang="en-US" dirty="0"/>
            </a:br>
            <a:endParaRPr lang="en-US" dirty="0"/>
          </a:p>
          <a:p>
            <a:r>
              <a:rPr lang="en-US" dirty="0"/>
              <a:t>Top Gun: Commander Tom “Stinger Jardin”</a:t>
            </a:r>
          </a:p>
          <a:p>
            <a:endParaRPr lang="en-US" dirty="0"/>
          </a:p>
          <a:p>
            <a:endParaRPr lang="en-US" dirty="0"/>
          </a:p>
          <a:p>
            <a:endParaRPr lang="en-US" dirty="0"/>
          </a:p>
          <a:p>
            <a:r>
              <a:rPr lang="en-US" dirty="0"/>
              <a:t>Wing Commander Prophecy: Commander Drake</a:t>
            </a:r>
          </a:p>
        </p:txBody>
      </p:sp>
      <p:pic>
        <p:nvPicPr>
          <p:cNvPr id="5" name="Picture 4">
            <a:extLst>
              <a:ext uri="{FF2B5EF4-FFF2-40B4-BE49-F238E27FC236}">
                <a16:creationId xmlns:a16="http://schemas.microsoft.com/office/drawing/2014/main" id="{2442EA13-A8ED-3014-8FA9-79C78C9062EA}"/>
              </a:ext>
            </a:extLst>
          </p:cNvPr>
          <p:cNvPicPr>
            <a:picLocks noChangeAspect="1"/>
          </p:cNvPicPr>
          <p:nvPr/>
        </p:nvPicPr>
        <p:blipFill>
          <a:blip r:embed="rId2"/>
          <a:stretch>
            <a:fillRect/>
          </a:stretch>
        </p:blipFill>
        <p:spPr>
          <a:xfrm>
            <a:off x="5675313" y="5160431"/>
            <a:ext cx="1682046" cy="1261535"/>
          </a:xfrm>
          <a:prstGeom prst="rect">
            <a:avLst/>
          </a:prstGeom>
        </p:spPr>
      </p:pic>
      <p:pic>
        <p:nvPicPr>
          <p:cNvPr id="7" name="Picture 6">
            <a:extLst>
              <a:ext uri="{FF2B5EF4-FFF2-40B4-BE49-F238E27FC236}">
                <a16:creationId xmlns:a16="http://schemas.microsoft.com/office/drawing/2014/main" id="{44490207-9F04-5542-DB61-E91C833A3EFB}"/>
              </a:ext>
            </a:extLst>
          </p:cNvPr>
          <p:cNvPicPr>
            <a:picLocks noChangeAspect="1"/>
          </p:cNvPicPr>
          <p:nvPr/>
        </p:nvPicPr>
        <p:blipFill>
          <a:blip r:embed="rId3"/>
          <a:stretch>
            <a:fillRect/>
          </a:stretch>
        </p:blipFill>
        <p:spPr>
          <a:xfrm>
            <a:off x="5376333" y="3217229"/>
            <a:ext cx="1064154" cy="1498808"/>
          </a:xfrm>
          <a:prstGeom prst="rect">
            <a:avLst/>
          </a:prstGeom>
        </p:spPr>
      </p:pic>
    </p:spTree>
    <p:extLst>
      <p:ext uri="{BB962C8B-B14F-4D97-AF65-F5344CB8AC3E}">
        <p14:creationId xmlns:p14="http://schemas.microsoft.com/office/powerpoint/2010/main" val="140077514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B99B7-EB0A-286F-080D-178DC026EEFF}"/>
              </a:ext>
            </a:extLst>
          </p:cNvPr>
          <p:cNvSpPr>
            <a:spLocks noGrp="1"/>
          </p:cNvSpPr>
          <p:nvPr>
            <p:ph type="title"/>
          </p:nvPr>
        </p:nvSpPr>
        <p:spPr/>
        <p:txBody>
          <a:bodyPr/>
          <a:lstStyle/>
          <a:p>
            <a:r>
              <a:rPr lang="en-US" dirty="0"/>
              <a:t>Video Clips</a:t>
            </a:r>
          </a:p>
        </p:txBody>
      </p:sp>
      <p:sp>
        <p:nvSpPr>
          <p:cNvPr id="3" name="Content Placeholder 2">
            <a:extLst>
              <a:ext uri="{FF2B5EF4-FFF2-40B4-BE49-F238E27FC236}">
                <a16:creationId xmlns:a16="http://schemas.microsoft.com/office/drawing/2014/main" id="{1B9401EC-BC01-B229-7253-D14C3906843B}"/>
              </a:ext>
            </a:extLst>
          </p:cNvPr>
          <p:cNvSpPr>
            <a:spLocks noGrp="1"/>
          </p:cNvSpPr>
          <p:nvPr>
            <p:ph idx="1"/>
          </p:nvPr>
        </p:nvSpPr>
        <p:spPr/>
        <p:txBody>
          <a:bodyPr/>
          <a:lstStyle/>
          <a:p>
            <a:r>
              <a:rPr lang="en-US" dirty="0"/>
              <a:t>Granted, these are stereotypes and tropes, but we are, after all, writing fiction.</a:t>
            </a:r>
          </a:p>
        </p:txBody>
      </p:sp>
    </p:spTree>
    <p:extLst>
      <p:ext uri="{BB962C8B-B14F-4D97-AF65-F5344CB8AC3E}">
        <p14:creationId xmlns:p14="http://schemas.microsoft.com/office/powerpoint/2010/main" val="360239911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{CD21E9CF-9A28-446A-A32E-4F2C4A9761D6}tf03457452</Template>
  <TotalTime>870</TotalTime>
  <Words>2099</Words>
  <Application>Microsoft Office PowerPoint</Application>
  <PresentationFormat>Widescreen</PresentationFormat>
  <Paragraphs>76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gg sans</vt:lpstr>
      <vt:lpstr>Times New Roman</vt:lpstr>
      <vt:lpstr>Celestial</vt:lpstr>
      <vt:lpstr>Roleplaying in an Air Group: CAGs and Fighter Jocks</vt:lpstr>
      <vt:lpstr>Who is Steve Harmon?</vt:lpstr>
      <vt:lpstr>What is a fighter group?</vt:lpstr>
      <vt:lpstr>Why is the Air Group Commander referred to as cag?</vt:lpstr>
      <vt:lpstr>Why is the Air Group Commander referred to as cag?</vt:lpstr>
      <vt:lpstr>Why is the Air Group Commander referred to as cag?</vt:lpstr>
      <vt:lpstr>What are the responsibilities of the CAG?</vt:lpstr>
      <vt:lpstr>Examples of CAG in Hollywood</vt:lpstr>
      <vt:lpstr>Video Clips</vt:lpstr>
      <vt:lpstr>CAG needs to be played as a senior officer, and usually answers directly to the Captain</vt:lpstr>
      <vt:lpstr>Now let’s talk about pilots</vt:lpstr>
      <vt:lpstr>Common pilot Terminology</vt:lpstr>
      <vt:lpstr>Common pilot Terminology</vt:lpstr>
      <vt:lpstr>Pilot Chatter</vt:lpstr>
      <vt:lpstr>Examples of fighter pilots in Hollywood</vt:lpstr>
      <vt:lpstr>Video Clips</vt:lpstr>
      <vt:lpstr>Excerpts from Fleet Archives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CAGs and Fighters and Pilots: oh, my!</dc:title>
  <dc:creator>Steve Harmon</dc:creator>
  <cp:lastModifiedBy>Steve Harmon</cp:lastModifiedBy>
  <cp:revision>2</cp:revision>
  <dcterms:created xsi:type="dcterms:W3CDTF">2024-01-13T03:33:58Z</dcterms:created>
  <dcterms:modified xsi:type="dcterms:W3CDTF">2024-01-13T18:04:01Z</dcterms:modified>
</cp:coreProperties>
</file>